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285" r:id="rId4"/>
    <p:sldId id="286" r:id="rId5"/>
    <p:sldId id="258" r:id="rId6"/>
    <p:sldId id="287" r:id="rId7"/>
    <p:sldId id="288" r:id="rId8"/>
    <p:sldId id="260" r:id="rId9"/>
    <p:sldId id="261" r:id="rId10"/>
    <p:sldId id="262" r:id="rId11"/>
    <p:sldId id="264" r:id="rId12"/>
    <p:sldId id="275" r:id="rId13"/>
    <p:sldId id="265" r:id="rId14"/>
    <p:sldId id="289" r:id="rId15"/>
    <p:sldId id="282" r:id="rId16"/>
    <p:sldId id="283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900FF"/>
    <a:srgbClr val="FF9900"/>
    <a:srgbClr val="009900"/>
    <a:srgbClr val="0000FF"/>
    <a:srgbClr val="0066FF"/>
    <a:srgbClr val="CC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>
        <p:scale>
          <a:sx n="73" d="100"/>
          <a:sy n="73" d="100"/>
        </p:scale>
        <p:origin x="-129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D6096-0547-4461-A588-2CC1C61F433F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4C8FF-6426-4048-B72D-425DA302CC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3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166102" cy="6957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785794"/>
            <a:ext cx="7429552" cy="48628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Автор проекта музыкальный руководитель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Первой категории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Корышева Татьяна Юрьевна</a:t>
            </a:r>
          </a:p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«МКДОУ «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Кантемировский детский сад №2»</a:t>
            </a:r>
          </a:p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Воронежской области ,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938" y="1268760"/>
            <a:ext cx="6840760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ПЕДАГОГИЧЕСКИЙ АВТОРСКИЙ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«ТЕАТР ЛЕЧЕБНО-ПРОФИЛАКТИЧЕСКОГО ТАНЦА»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11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8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120680" cy="77156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ПРИНЦИПЫ  </a:t>
            </a:r>
            <a:r>
              <a:rPr lang="ru-RU" sz="3200" b="1" dirty="0" smtClean="0">
                <a:solidFill>
                  <a:srgbClr val="0000FF"/>
                </a:solidFill>
              </a:rPr>
              <a:t>ПРОЕКТА: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6912768" cy="48403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принцип разностороннего развития </a:t>
            </a:r>
            <a:r>
              <a:rPr lang="ru-RU" b="1" dirty="0" smtClean="0">
                <a:solidFill>
                  <a:srgbClr val="FF0000"/>
                </a:solidFill>
              </a:rPr>
              <a:t>личности;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принцип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гуманизации;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00"/>
                </a:solidFill>
              </a:rPr>
              <a:t>- </a:t>
            </a:r>
            <a:r>
              <a:rPr lang="ru-RU" b="1" dirty="0">
                <a:solidFill>
                  <a:srgbClr val="009900"/>
                </a:solidFill>
              </a:rPr>
              <a:t>принцип </a:t>
            </a:r>
            <a:r>
              <a:rPr lang="ru-RU" b="1" dirty="0" smtClean="0">
                <a:solidFill>
                  <a:srgbClr val="009900"/>
                </a:solidFill>
              </a:rPr>
              <a:t>индивидуальности;</a:t>
            </a:r>
            <a:endParaRPr lang="ru-RU" b="1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00"/>
                </a:solidFill>
              </a:rPr>
              <a:t>- </a:t>
            </a:r>
            <a:r>
              <a:rPr lang="ru-RU" b="1" dirty="0">
                <a:solidFill>
                  <a:srgbClr val="00B0F0"/>
                </a:solidFill>
              </a:rPr>
              <a:t>принцип цикличности и </a:t>
            </a:r>
            <a:r>
              <a:rPr lang="ru-RU" b="1" dirty="0" smtClean="0">
                <a:solidFill>
                  <a:srgbClr val="00B0F0"/>
                </a:solidFill>
              </a:rPr>
              <a:t>систематичности;</a:t>
            </a:r>
            <a:endParaRPr lang="ru-RU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- </a:t>
            </a:r>
            <a:r>
              <a:rPr lang="ru-RU" b="1" dirty="0">
                <a:solidFill>
                  <a:srgbClr val="0000FF"/>
                </a:solidFill>
              </a:rPr>
              <a:t>принцип </a:t>
            </a:r>
            <a:r>
              <a:rPr lang="ru-RU" b="1" dirty="0" smtClean="0">
                <a:solidFill>
                  <a:srgbClr val="0000FF"/>
                </a:solidFill>
              </a:rPr>
              <a:t>оздоровительный;</a:t>
            </a:r>
            <a:endParaRPr lang="ru-RU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C00CC"/>
                </a:solidFill>
              </a:rPr>
              <a:t>- принцип </a:t>
            </a:r>
            <a:r>
              <a:rPr lang="ru-RU" b="1" dirty="0">
                <a:solidFill>
                  <a:srgbClr val="CC00CC"/>
                </a:solidFill>
              </a:rPr>
              <a:t>взаимосвязи с </a:t>
            </a:r>
            <a:r>
              <a:rPr lang="ru-RU" b="1" dirty="0" smtClean="0">
                <a:solidFill>
                  <a:srgbClr val="CC00CC"/>
                </a:solidFill>
              </a:rPr>
              <a:t>семьей;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принцип доступности медико-социальной </a:t>
            </a:r>
            <a:r>
              <a:rPr lang="ru-RU" b="1" dirty="0" smtClean="0">
                <a:solidFill>
                  <a:srgbClr val="FF0000"/>
                </a:solidFill>
              </a:rPr>
              <a:t>помощи;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принцип ответственности сотрудников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ДОУ;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00"/>
                </a:solidFill>
              </a:rPr>
              <a:t>- </a:t>
            </a:r>
            <a:r>
              <a:rPr lang="ru-RU" b="1" dirty="0">
                <a:solidFill>
                  <a:srgbClr val="009900"/>
                </a:solidFill>
              </a:rPr>
              <a:t>принцип соблюдения прав человека и </a:t>
            </a:r>
            <a:r>
              <a:rPr lang="ru-RU" b="1" dirty="0" smtClean="0">
                <a:solidFill>
                  <a:srgbClr val="009900"/>
                </a:solidFill>
              </a:rPr>
              <a:t>гражданина;</a:t>
            </a:r>
            <a:endParaRPr lang="ru-RU" b="1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- </a:t>
            </a:r>
            <a:r>
              <a:rPr lang="ru-RU" b="1" dirty="0">
                <a:solidFill>
                  <a:srgbClr val="00B0F0"/>
                </a:solidFill>
              </a:rPr>
              <a:t>принцип обеспечения равных </a:t>
            </a:r>
            <a:r>
              <a:rPr lang="ru-RU" b="1" dirty="0" smtClean="0">
                <a:solidFill>
                  <a:srgbClr val="00B0F0"/>
                </a:solidFill>
              </a:rPr>
              <a:t>       возможностей </a:t>
            </a:r>
            <a:r>
              <a:rPr lang="ru-RU" b="1" dirty="0">
                <a:solidFill>
                  <a:srgbClr val="00B0F0"/>
                </a:solidFill>
              </a:rPr>
              <a:t>при реализации проекта оздоровления </a:t>
            </a:r>
            <a:r>
              <a:rPr lang="ru-RU" b="1" dirty="0" smtClean="0">
                <a:solidFill>
                  <a:srgbClr val="00B0F0"/>
                </a:solidFill>
              </a:rPr>
              <a:t>детей;</a:t>
            </a:r>
            <a:endParaRPr lang="ru-RU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</a:rPr>
              <a:t>	</a:t>
            </a:r>
            <a:r>
              <a:rPr lang="ru-RU" b="1" dirty="0">
                <a:solidFill>
                  <a:srgbClr val="0000FF"/>
                </a:solidFill>
              </a:rPr>
              <a:t>- принцип активности </a:t>
            </a:r>
            <a:r>
              <a:rPr lang="ru-RU" b="1" dirty="0" smtClean="0">
                <a:solidFill>
                  <a:srgbClr val="0000FF"/>
                </a:solidFill>
              </a:rPr>
              <a:t>детей.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H0054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47996"/>
            <a:ext cx="1152128" cy="11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H0054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303463"/>
            <a:ext cx="1151920" cy="1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6984776" cy="6978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ФОРМЫ  </a:t>
            </a:r>
            <a:r>
              <a:rPr lang="ru-RU" b="1" dirty="0" smtClean="0">
                <a:solidFill>
                  <a:srgbClr val="0000FF"/>
                </a:solidFill>
              </a:rPr>
              <a:t>ПРОЕКТА: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600200"/>
            <a:ext cx="7358114" cy="452596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Специально </a:t>
            </a:r>
            <a:r>
              <a:rPr lang="ru-RU" sz="2400" b="1" dirty="0">
                <a:solidFill>
                  <a:srgbClr val="FF0000"/>
                </a:solidFill>
              </a:rPr>
              <a:t>организованная </a:t>
            </a:r>
            <a:r>
              <a:rPr lang="ru-RU" sz="2400" b="1" dirty="0" smtClean="0">
                <a:solidFill>
                  <a:srgbClr val="FF0000"/>
                </a:solidFill>
              </a:rPr>
              <a:t>деятельность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9900"/>
                </a:solidFill>
              </a:rPr>
              <a:t>2. Совместная деятельность с </a:t>
            </a:r>
            <a:r>
              <a:rPr lang="ru-RU" sz="2400" b="1" dirty="0" smtClean="0">
                <a:solidFill>
                  <a:srgbClr val="009900"/>
                </a:solidFill>
              </a:rPr>
              <a:t>детьми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C00CC"/>
                </a:solidFill>
              </a:rPr>
              <a:t>3. Самостоятельная деятельность </a:t>
            </a:r>
            <a:r>
              <a:rPr lang="ru-RU" sz="2400" b="1" dirty="0" smtClean="0">
                <a:solidFill>
                  <a:srgbClr val="CC00CC"/>
                </a:solidFill>
              </a:rPr>
              <a:t>детей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4. Интеграция с другими образовательными </a:t>
            </a:r>
            <a:r>
              <a:rPr lang="ru-RU" sz="2400" b="1" dirty="0" smtClean="0">
                <a:solidFill>
                  <a:srgbClr val="FF0000"/>
                </a:solidFill>
              </a:rPr>
              <a:t>областями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9900"/>
                </a:solidFill>
              </a:rPr>
              <a:t>5. Взаимодействие с семьей по оптимизации физкультурно-оздоровительной </a:t>
            </a:r>
            <a:r>
              <a:rPr lang="ru-RU" sz="2400" b="1" dirty="0" smtClean="0">
                <a:solidFill>
                  <a:srgbClr val="009900"/>
                </a:solidFill>
              </a:rPr>
              <a:t>работы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CC00CC"/>
                </a:solidFill>
              </a:rPr>
              <a:t>6</a:t>
            </a:r>
            <a:r>
              <a:rPr lang="ru-RU" sz="2400" b="1" i="1" dirty="0">
                <a:solidFill>
                  <a:srgbClr val="CC00CC"/>
                </a:solidFill>
              </a:rPr>
              <a:t>. Взаимодействие со специалистами ДОУ</a:t>
            </a:r>
            <a:endParaRPr lang="ru-RU" sz="2400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7</a:t>
            </a:r>
            <a:r>
              <a:rPr lang="ru-RU" sz="2400" b="1" i="1" dirty="0">
                <a:solidFill>
                  <a:srgbClr val="FF0000"/>
                </a:solidFill>
              </a:rPr>
              <a:t>. Внешние связи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66FF"/>
                </a:solidFill>
              </a:rPr>
              <a:t>Все формы работы </a:t>
            </a:r>
            <a:r>
              <a:rPr lang="ru-RU" sz="2400" b="1" i="1" dirty="0" smtClean="0">
                <a:solidFill>
                  <a:srgbClr val="0066FF"/>
                </a:solidFill>
              </a:rPr>
              <a:t>позволяют </a:t>
            </a:r>
            <a:r>
              <a:rPr lang="ru-RU" sz="2400" b="1" i="1" dirty="0">
                <a:solidFill>
                  <a:srgbClr val="0066FF"/>
                </a:solidFill>
              </a:rPr>
              <a:t>повысить  двигательную активность детей</a:t>
            </a:r>
            <a:endParaRPr lang="ru-RU" sz="2400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768752" cy="79208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ЗДОРОВЬЕСБЕРЕГАЮЩИЕ  </a:t>
            </a:r>
            <a:r>
              <a:rPr lang="ru-RU" sz="2800" b="1" dirty="0" smtClean="0">
                <a:solidFill>
                  <a:srgbClr val="0000FF"/>
                </a:solidFill>
              </a:rPr>
              <a:t>ТЕХНОЛОГИИ: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5"/>
            <a:ext cx="6696744" cy="4104455"/>
          </a:xfrm>
        </p:spPr>
        <p:txBody>
          <a:bodyPr numCol="2">
            <a:normAutofit fontScale="62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 музыкально подвижные игры</a:t>
            </a:r>
            <a:endParaRPr lang="ru-RU" b="1" dirty="0">
              <a:solidFill>
                <a:srgbClr val="FF5050"/>
              </a:solidFill>
            </a:endParaRPr>
          </a:p>
          <a:p>
            <a:pPr marL="0" lvl="0" indent="0">
              <a:buNone/>
            </a:pPr>
            <a:endParaRPr lang="ru-RU" sz="1500" b="1" dirty="0">
              <a:solidFill>
                <a:srgbClr val="FF5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Музыкально творческие игры </a:t>
            </a:r>
            <a:endParaRPr lang="ru-RU" b="1" dirty="0">
              <a:solidFill>
                <a:srgbClr val="FF5050"/>
              </a:solidFill>
            </a:endParaRPr>
          </a:p>
          <a:p>
            <a:pPr marL="0" lvl="0" indent="0">
              <a:buNone/>
            </a:pPr>
            <a:endParaRPr lang="ru-RU" sz="1500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Игроритмика ритмика </a:t>
            </a:r>
            <a:endParaRPr lang="ru-RU" b="1" dirty="0">
              <a:solidFill>
                <a:srgbClr val="FF5050"/>
              </a:solidFill>
            </a:endParaRPr>
          </a:p>
          <a:p>
            <a:pPr marL="0" lvl="0" indent="0">
              <a:buNone/>
            </a:pPr>
            <a:endParaRPr lang="ru-RU" sz="1300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танец</a:t>
            </a:r>
            <a:endParaRPr lang="ru-RU" b="1" dirty="0">
              <a:solidFill>
                <a:srgbClr val="FF5050"/>
              </a:solidFill>
            </a:endParaRPr>
          </a:p>
          <a:p>
            <a:pPr marL="0" lvl="0" indent="0">
              <a:buNone/>
            </a:pPr>
            <a:endParaRPr lang="ru-RU" sz="1500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 дыхательная гимнастика</a:t>
            </a:r>
            <a:endParaRPr lang="ru-RU" b="1" dirty="0">
              <a:solidFill>
                <a:srgbClr val="FF5050"/>
              </a:solidFill>
            </a:endParaRPr>
          </a:p>
          <a:p>
            <a:pPr marL="0" lvl="0" indent="0">
              <a:buNone/>
            </a:pPr>
            <a:endParaRPr lang="ru-RU" sz="1300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Пальчиковая гимнастика</a:t>
            </a:r>
            <a:endParaRPr lang="ru-RU" b="1" dirty="0">
              <a:solidFill>
                <a:srgbClr val="FF5050"/>
              </a:solidFill>
            </a:endParaRPr>
          </a:p>
          <a:p>
            <a:pPr marL="0" lvl="0" indent="0">
              <a:buNone/>
            </a:pPr>
            <a:endParaRPr lang="ru-RU" sz="1300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Гимнастика для глаз</a:t>
            </a:r>
            <a:endParaRPr lang="ru-RU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 психогимнастика( этюды с использованием мимики и пантомимы, этюды изображение эмоций или качеств характера)</a:t>
            </a:r>
            <a:endParaRPr lang="ru-RU" b="1" dirty="0">
              <a:solidFill>
                <a:srgbClr val="FF5050"/>
              </a:solidFill>
            </a:endParaRPr>
          </a:p>
          <a:p>
            <a:pPr marL="0" lvl="0" indent="0">
              <a:buNone/>
            </a:pPr>
            <a:endParaRPr lang="ru-RU" sz="1300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 ритмопластика</a:t>
            </a:r>
            <a:endParaRPr lang="ru-RU" b="1" dirty="0">
              <a:solidFill>
                <a:srgbClr val="FF5050"/>
              </a:solidFill>
            </a:endParaRPr>
          </a:p>
          <a:p>
            <a:pPr marL="0" lvl="0" indent="0">
              <a:buNone/>
            </a:pPr>
            <a:endParaRPr lang="ru-RU" sz="1300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Технологи взаимодействия цветом</a:t>
            </a:r>
            <a:endParaRPr lang="ru-RU" sz="1300" b="1" dirty="0">
              <a:solidFill>
                <a:srgbClr val="FF5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5050"/>
                </a:solidFill>
              </a:rPr>
              <a:t>Сказкотерапия</a:t>
            </a:r>
            <a:endParaRPr lang="ru-RU" b="1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РЕЗУЛЬТАТИВНОСТЬ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387754" cy="475775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solidFill>
                  <a:srgbClr val="009900"/>
                </a:solidFill>
              </a:rPr>
              <a:t>Знают правила  поведения в зале.</a:t>
            </a:r>
            <a:endParaRPr lang="ru-RU" sz="7200" b="1" dirty="0">
              <a:solidFill>
                <a:srgbClr val="009900"/>
              </a:solidFill>
            </a:endParaRPr>
          </a:p>
          <a:p>
            <a:endParaRPr lang="ru-RU" sz="7200" b="1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solidFill>
                  <a:srgbClr val="009900"/>
                </a:solidFill>
              </a:rPr>
              <a:t>Получили навыки по различным видам передвижений по залу , </a:t>
            </a:r>
            <a:r>
              <a:rPr lang="en-US" sz="7200" b="1" dirty="0" smtClean="0">
                <a:solidFill>
                  <a:srgbClr val="009900"/>
                </a:solidFill>
              </a:rPr>
              <a:t>“</a:t>
            </a:r>
            <a:r>
              <a:rPr lang="ru-RU" sz="7200" b="1" dirty="0" smtClean="0">
                <a:solidFill>
                  <a:srgbClr val="009900"/>
                </a:solidFill>
              </a:rPr>
              <a:t>приобрели определенный </a:t>
            </a:r>
            <a:r>
              <a:rPr lang="en-US" sz="7200" b="1" dirty="0" smtClean="0">
                <a:solidFill>
                  <a:srgbClr val="009900"/>
                </a:solidFill>
              </a:rPr>
              <a:t>“</a:t>
            </a:r>
            <a:r>
              <a:rPr lang="ru-RU" sz="7200" b="1" dirty="0" smtClean="0">
                <a:solidFill>
                  <a:srgbClr val="009900"/>
                </a:solidFill>
              </a:rPr>
              <a:t>запас движений в общеразвивающих и танцевальных упражнениях</a:t>
            </a:r>
          </a:p>
          <a:p>
            <a:endParaRPr lang="ru-RU" sz="7200" b="1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solidFill>
                  <a:srgbClr val="009900"/>
                </a:solidFill>
              </a:rPr>
              <a:t>Могут передать характер музыкального произведения в движении ( </a:t>
            </a:r>
            <a:r>
              <a:rPr lang="ru-RU" sz="7200" b="1" dirty="0" err="1" smtClean="0">
                <a:solidFill>
                  <a:srgbClr val="009900"/>
                </a:solidFill>
              </a:rPr>
              <a:t>весёлый,грустный,лирический,героический</a:t>
            </a:r>
            <a:r>
              <a:rPr lang="ru-RU" sz="7200" b="1" dirty="0" smtClean="0">
                <a:solidFill>
                  <a:srgbClr val="009900"/>
                </a:solidFill>
              </a:rPr>
              <a:t> и  Т.Д.)</a:t>
            </a:r>
            <a:endParaRPr lang="ru-RU" sz="7200" b="1" dirty="0">
              <a:solidFill>
                <a:srgbClr val="009900"/>
              </a:solidFill>
            </a:endParaRPr>
          </a:p>
          <a:p>
            <a:endParaRPr lang="ru-RU" sz="7200" b="1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solidFill>
                  <a:srgbClr val="009900"/>
                </a:solidFill>
              </a:rPr>
              <a:t>Умеют исполнять ритмические танцы и комплексы упражнений под музыку  ,а так же двигательные задания по креативной  гимнастике</a:t>
            </a:r>
            <a:endParaRPr lang="ru-RU" sz="7200" b="1" dirty="0">
              <a:solidFill>
                <a:srgbClr val="009900"/>
              </a:solidFill>
            </a:endParaRPr>
          </a:p>
          <a:p>
            <a:endParaRPr lang="ru-RU" sz="7200" b="1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solidFill>
                  <a:srgbClr val="009900"/>
                </a:solidFill>
              </a:rPr>
              <a:t>Получение детьми  первичных навыков в  области театрального искусства. </a:t>
            </a:r>
            <a:endParaRPr lang="ru-RU" sz="7200" b="1" dirty="0">
              <a:solidFill>
                <a:srgbClr val="009900"/>
              </a:solidFill>
            </a:endParaRPr>
          </a:p>
          <a:p>
            <a:endParaRPr lang="ru-RU" sz="7200" b="1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solidFill>
                  <a:srgbClr val="009900"/>
                </a:solidFill>
              </a:rPr>
              <a:t>Положительное взаимоотношение между детьми в процессе совместной деятельности </a:t>
            </a:r>
            <a:endParaRPr lang="ru-RU" sz="7200" b="1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0"/>
            <a:ext cx="9166102" cy="69573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6164" y="1052736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Этапы реализации проекта</a:t>
            </a:r>
            <a:endParaRPr lang="ru-RU" sz="28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72492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1.Организационный (сентябрь 2017-ноябрь 2017).</a:t>
            </a:r>
          </a:p>
          <a:p>
            <a:r>
              <a:rPr lang="ru-RU" dirty="0" smtClean="0"/>
              <a:t> Подбор методической литературы., </a:t>
            </a:r>
          </a:p>
          <a:p>
            <a:r>
              <a:rPr lang="ru-RU" dirty="0" smtClean="0"/>
              <a:t>Подбор  диагностического  инструментария .,</a:t>
            </a:r>
          </a:p>
          <a:p>
            <a:r>
              <a:rPr lang="ru-RU" dirty="0" smtClean="0"/>
              <a:t>Подбор  дидактического материала для создания </a:t>
            </a:r>
            <a:r>
              <a:rPr lang="ru-RU" dirty="0" err="1" smtClean="0"/>
              <a:t>предметно-развиваю</a:t>
            </a:r>
            <a:endParaRPr lang="ru-RU" dirty="0" smtClean="0"/>
          </a:p>
          <a:p>
            <a:r>
              <a:rPr lang="ru-RU" dirty="0" smtClean="0"/>
              <a:t>щей среды </a:t>
            </a:r>
          </a:p>
          <a:p>
            <a:r>
              <a:rPr lang="ru-RU" dirty="0" smtClean="0">
                <a:solidFill>
                  <a:srgbClr val="FF5050"/>
                </a:solidFill>
              </a:rPr>
              <a:t>2.Практический (декабрь 2017-апрель 2019) </a:t>
            </a:r>
          </a:p>
          <a:p>
            <a:r>
              <a:rPr lang="ru-RU" dirty="0" smtClean="0"/>
              <a:t>Определение содержания работы</a:t>
            </a:r>
            <a:r>
              <a:rPr lang="en-US" dirty="0" smtClean="0"/>
              <a:t>;</a:t>
            </a:r>
          </a:p>
          <a:p>
            <a:r>
              <a:rPr lang="ru-RU" dirty="0" smtClean="0"/>
              <a:t>Составления плана мероприятий на год  </a:t>
            </a:r>
          </a:p>
          <a:p>
            <a:r>
              <a:rPr lang="ru-RU" dirty="0" smtClean="0"/>
              <a:t>Создание  условий для музыкальных игр в зале </a:t>
            </a:r>
          </a:p>
          <a:p>
            <a:r>
              <a:rPr lang="ru-RU" dirty="0" smtClean="0"/>
              <a:t>Создание предметно развивающей среды</a:t>
            </a:r>
          </a:p>
          <a:p>
            <a:r>
              <a:rPr lang="ru-RU" dirty="0" smtClean="0">
                <a:solidFill>
                  <a:srgbClr val="FF5050"/>
                </a:solidFill>
              </a:rPr>
              <a:t>3.Итоговый (май 2018-2019)</a:t>
            </a:r>
          </a:p>
          <a:p>
            <a:r>
              <a:rPr lang="ru-RU" dirty="0" smtClean="0"/>
              <a:t>Подведение итогов работы </a:t>
            </a:r>
          </a:p>
          <a:p>
            <a:r>
              <a:rPr lang="ru-RU" dirty="0" smtClean="0"/>
              <a:t>Определение задач на будущее </a:t>
            </a:r>
          </a:p>
          <a:p>
            <a:r>
              <a:rPr lang="ru-RU" dirty="0" smtClean="0"/>
              <a:t>Определение практической значимости проекта  </a:t>
            </a:r>
          </a:p>
        </p:txBody>
      </p:sp>
    </p:spTree>
    <p:extLst>
      <p:ext uri="{BB962C8B-B14F-4D97-AF65-F5344CB8AC3E}">
        <p14:creationId xmlns:p14="http://schemas.microsoft.com/office/powerpoint/2010/main" val="27701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4" y="-23976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Литература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272808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800" b="1" dirty="0" smtClean="0"/>
              <a:t>1.Са.Фи. Дансе Фирилёва Ж.Е, Сайкина Е.Г.</a:t>
            </a:r>
          </a:p>
          <a:p>
            <a:pPr marL="0" indent="0">
              <a:buNone/>
            </a:pPr>
            <a:r>
              <a:rPr lang="ru-RU" sz="4800" b="1" dirty="0" smtClean="0"/>
              <a:t>2.Фитнес</a:t>
            </a:r>
            <a:r>
              <a:rPr lang="en-US" sz="4800" b="1" dirty="0" smtClean="0"/>
              <a:t>-</a:t>
            </a:r>
            <a:r>
              <a:rPr lang="ru-RU" sz="4800" b="1" dirty="0" smtClean="0"/>
              <a:t>Данс Фирилёва Ж.Е, Сайкина Е.Г.</a:t>
            </a:r>
          </a:p>
          <a:p>
            <a:pPr marL="0" indent="0">
              <a:buNone/>
            </a:pPr>
            <a:r>
              <a:rPr lang="ru-RU" sz="4800" b="1" dirty="0" smtClean="0"/>
              <a:t>3. Букварь здоровья Баль Л.В Ветрова 1995</a:t>
            </a:r>
          </a:p>
          <a:p>
            <a:pPr marL="0" indent="0">
              <a:buNone/>
            </a:pPr>
            <a:r>
              <a:rPr lang="ru-RU" sz="4800" b="1" dirty="0" smtClean="0"/>
              <a:t>4. Развивающая педагогика оздоровления Кудрявцев, Егоров</a:t>
            </a:r>
          </a:p>
          <a:p>
            <a:pPr marL="0" indent="0">
              <a:buNone/>
            </a:pPr>
            <a:r>
              <a:rPr lang="ru-RU" sz="4800" b="1" dirty="0" smtClean="0"/>
              <a:t>5. «</a:t>
            </a:r>
            <a:r>
              <a:rPr lang="ru-RU" sz="4800" b="1" dirty="0" err="1" smtClean="0"/>
              <a:t>Здоровьесберегающие</a:t>
            </a:r>
            <a:r>
              <a:rPr lang="ru-RU" sz="4800" b="1" dirty="0" smtClean="0"/>
              <a:t> технологии в ДОУ Гаврючина Л.В.</a:t>
            </a:r>
          </a:p>
          <a:p>
            <a:pPr marL="0" indent="0">
              <a:buNone/>
            </a:pPr>
            <a:r>
              <a:rPr lang="ru-RU" sz="4800" b="1" dirty="0" smtClean="0"/>
              <a:t>6. «Игры которые лечат» Е.А Бабенкова</a:t>
            </a:r>
          </a:p>
          <a:p>
            <a:pPr marL="0" indent="0">
              <a:buNone/>
            </a:pPr>
            <a:r>
              <a:rPr lang="ru-RU" sz="4800" b="1" dirty="0" smtClean="0"/>
              <a:t>7. «Театральная деятельность в детском саду 5-6 лет» Щёткин А.В.</a:t>
            </a:r>
          </a:p>
          <a:p>
            <a:pPr marL="0" indent="0">
              <a:buNone/>
            </a:pPr>
            <a:r>
              <a:rPr lang="ru-RU" sz="4800" b="1" dirty="0" smtClean="0"/>
              <a:t>8.Интернет сайты дошкольных учреждений, интернет порталы.</a:t>
            </a:r>
            <a:endParaRPr lang="ru-RU" sz="4800" b="1" dirty="0"/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8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-99391"/>
            <a:ext cx="9166102" cy="69573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785794"/>
            <a:ext cx="496855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Теремок\Desktop\a82c632137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857628"/>
            <a:ext cx="3429024" cy="252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-99391"/>
            <a:ext cx="9166102" cy="69573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928670"/>
            <a:ext cx="4056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71448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Heavy" pitchFamily="34" charset="0"/>
              </a:rPr>
              <a:t>Педагогический проект </a:t>
            </a:r>
            <a:endParaRPr lang="ru-RU" sz="3200" dirty="0">
              <a:latin typeface="Franklin Gothic Heav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214554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Heavy" pitchFamily="34" charset="0"/>
              </a:rPr>
              <a:t>“</a:t>
            </a:r>
            <a:r>
              <a:rPr lang="ru-RU" sz="2000" dirty="0" smtClean="0">
                <a:latin typeface="Franklin Gothic Heavy" pitchFamily="34" charset="0"/>
              </a:rPr>
              <a:t>Театр лечебно-профилактического танца</a:t>
            </a:r>
            <a:r>
              <a:rPr lang="en-US" dirty="0" smtClean="0">
                <a:latin typeface="Franklin Gothic Heavy" pitchFamily="34" charset="0"/>
              </a:rPr>
              <a:t>”</a:t>
            </a:r>
          </a:p>
          <a:p>
            <a:endParaRPr lang="en-US" dirty="0" smtClean="0">
              <a:latin typeface="Franklin Gothic Heavy" pitchFamily="34" charset="0"/>
            </a:endParaRPr>
          </a:p>
          <a:p>
            <a:r>
              <a:rPr lang="ru-RU" dirty="0" smtClean="0">
                <a:latin typeface="Franklin Gothic Heavy" pitchFamily="34" charset="0"/>
              </a:rPr>
              <a:t> 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714620"/>
            <a:ext cx="38033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.Визитная карточка проекта</a:t>
            </a:r>
          </a:p>
          <a:p>
            <a:r>
              <a:rPr lang="ru-RU" dirty="0" smtClean="0"/>
              <a:t>2.Паспорт проекта</a:t>
            </a:r>
          </a:p>
          <a:p>
            <a:r>
              <a:rPr lang="ru-RU" dirty="0" smtClean="0"/>
              <a:t>3.Проблема и актуальность</a:t>
            </a:r>
          </a:p>
          <a:p>
            <a:r>
              <a:rPr lang="ru-RU" dirty="0" smtClean="0"/>
              <a:t>4.Цель проекта</a:t>
            </a:r>
          </a:p>
          <a:p>
            <a:r>
              <a:rPr lang="ru-RU" dirty="0" smtClean="0"/>
              <a:t>5.Задачи проекта</a:t>
            </a:r>
          </a:p>
          <a:p>
            <a:r>
              <a:rPr lang="ru-RU" dirty="0" smtClean="0"/>
              <a:t>6.Актуальность проекта </a:t>
            </a:r>
          </a:p>
          <a:p>
            <a:r>
              <a:rPr lang="ru-RU" dirty="0" smtClean="0"/>
              <a:t>7.Формы проекта</a:t>
            </a:r>
          </a:p>
          <a:p>
            <a:r>
              <a:rPr lang="ru-RU" dirty="0" smtClean="0"/>
              <a:t>8.Здоровьесберегающие технологии</a:t>
            </a:r>
          </a:p>
          <a:p>
            <a:r>
              <a:rPr lang="ru-RU" dirty="0" smtClean="0"/>
              <a:t>9.Результативность</a:t>
            </a:r>
          </a:p>
          <a:p>
            <a:r>
              <a:rPr lang="ru-RU" dirty="0" smtClean="0"/>
              <a:t>10.Дальнейшее развитие проекта</a:t>
            </a:r>
          </a:p>
          <a:p>
            <a:r>
              <a:rPr lang="ru-RU" dirty="0" smtClean="0"/>
              <a:t> 11. Литература ,интернет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27151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4" y="-23976"/>
            <a:ext cx="9166102" cy="6957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889844"/>
            <a:ext cx="705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ВИЗИТНАЯ  КАРТОЧКА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 ПРОЕКТА</a:t>
            </a:r>
          </a:p>
          <a:p>
            <a:endParaRPr lang="ru-RU" dirty="0"/>
          </a:p>
          <a:p>
            <a:r>
              <a:rPr lang="ru-RU" b="1" dirty="0">
                <a:solidFill>
                  <a:srgbClr val="9900FF"/>
                </a:solidFill>
              </a:rPr>
              <a:t>МЕСТО ПРОВЕДЕНИЯ: 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МКДОУ «Кантемировский детский сад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№2 Кантемировского Муниципального района Воронежской области»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b="1" dirty="0">
                <a:solidFill>
                  <a:srgbClr val="9900FF"/>
                </a:solidFill>
              </a:rPr>
              <a:t>ПОЛНЫЙ </a:t>
            </a:r>
            <a:r>
              <a:rPr lang="ru-RU" b="1" dirty="0" smtClean="0">
                <a:solidFill>
                  <a:srgbClr val="9900FF"/>
                </a:solidFill>
              </a:rPr>
              <a:t>АДРЕС:</a:t>
            </a:r>
            <a:endParaRPr lang="ru-RU" b="1" dirty="0">
              <a:solidFill>
                <a:srgbClr val="9900FF"/>
              </a:solidFill>
            </a:endParaRPr>
          </a:p>
          <a:p>
            <a:r>
              <a:rPr lang="ru-RU" dirty="0"/>
              <a:t>    </a:t>
            </a:r>
            <a:r>
              <a:rPr lang="ru-RU" b="1" dirty="0" smtClean="0">
                <a:solidFill>
                  <a:srgbClr val="009900"/>
                </a:solidFill>
              </a:rPr>
              <a:t>населенный </a:t>
            </a:r>
            <a:r>
              <a:rPr lang="ru-RU" b="1" dirty="0">
                <a:solidFill>
                  <a:srgbClr val="009900"/>
                </a:solidFill>
              </a:rPr>
              <a:t>пункт:  </a:t>
            </a:r>
            <a:r>
              <a:rPr lang="ru-RU" b="1" dirty="0" smtClean="0">
                <a:solidFill>
                  <a:srgbClr val="009900"/>
                </a:solidFill>
              </a:rPr>
              <a:t>Р.П. Кантемировка </a:t>
            </a:r>
            <a:endParaRPr lang="ru-RU" b="1" dirty="0">
              <a:solidFill>
                <a:srgbClr val="009900"/>
              </a:solidFill>
            </a:endParaRPr>
          </a:p>
          <a:p>
            <a:r>
              <a:rPr lang="ru-RU" b="1" dirty="0">
                <a:solidFill>
                  <a:srgbClr val="009900"/>
                </a:solidFill>
              </a:rPr>
              <a:t>    улица: </a:t>
            </a:r>
            <a:r>
              <a:rPr lang="ru-RU" b="1" dirty="0" smtClean="0">
                <a:solidFill>
                  <a:srgbClr val="009900"/>
                </a:solidFill>
              </a:rPr>
              <a:t> Дунай</a:t>
            </a:r>
            <a:endParaRPr lang="ru-RU" b="1" dirty="0">
              <a:solidFill>
                <a:srgbClr val="009900"/>
              </a:solidFill>
            </a:endParaRPr>
          </a:p>
          <a:p>
            <a:r>
              <a:rPr lang="ru-RU" b="1" dirty="0">
                <a:solidFill>
                  <a:srgbClr val="009900"/>
                </a:solidFill>
              </a:rPr>
              <a:t>    дом:  </a:t>
            </a:r>
            <a:r>
              <a:rPr lang="ru-RU" b="1" dirty="0" smtClean="0">
                <a:solidFill>
                  <a:srgbClr val="009900"/>
                </a:solidFill>
              </a:rPr>
              <a:t>16а</a:t>
            </a:r>
            <a:endParaRPr lang="ru-RU" b="1" dirty="0">
              <a:solidFill>
                <a:srgbClr val="009900"/>
              </a:solidFill>
            </a:endParaRPr>
          </a:p>
          <a:p>
            <a:r>
              <a:rPr lang="ru-RU" b="1" dirty="0">
                <a:solidFill>
                  <a:srgbClr val="009900"/>
                </a:solidFill>
              </a:rPr>
              <a:t>    телефон:  </a:t>
            </a:r>
            <a:r>
              <a:rPr lang="ru-RU" b="1" dirty="0" smtClean="0">
                <a:solidFill>
                  <a:srgbClr val="009900"/>
                </a:solidFill>
              </a:rPr>
              <a:t>+74736762997</a:t>
            </a:r>
            <a:endParaRPr lang="ru-RU" dirty="0"/>
          </a:p>
          <a:p>
            <a:r>
              <a:rPr lang="ru-RU" b="1" dirty="0">
                <a:solidFill>
                  <a:srgbClr val="9900FF"/>
                </a:solidFill>
              </a:rPr>
              <a:t>АВТОР ПРОЕКТА: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Музыкальный руководитель первой  </a:t>
            </a:r>
            <a:r>
              <a:rPr lang="ru-RU" b="1" dirty="0">
                <a:solidFill>
                  <a:srgbClr val="0000FF"/>
                </a:solidFill>
              </a:rPr>
              <a:t>категории </a:t>
            </a:r>
            <a:r>
              <a:rPr lang="ru-RU" b="1" dirty="0" smtClean="0">
                <a:solidFill>
                  <a:srgbClr val="0000FF"/>
                </a:solidFill>
              </a:rPr>
              <a:t> Т.Ю. Корышева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4" y="-23976"/>
            <a:ext cx="9166102" cy="6957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4168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b="1" dirty="0" smtClean="0">
              <a:solidFill>
                <a:srgbClr val="9900CC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ПАСПОРТ  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ПРОЕКТА</a:t>
            </a:r>
            <a:endParaRPr lang="ru-RU" sz="105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/>
                <a:ea typeface="Times New Roman"/>
              </a:rPr>
              <a:t> </a:t>
            </a:r>
            <a:endParaRPr lang="ru-RU" sz="105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solidFill>
                  <a:srgbClr val="9900CC"/>
                </a:solidFill>
                <a:latin typeface="Times New Roman"/>
                <a:ea typeface="Times New Roman"/>
              </a:rPr>
              <a:t>ВИД </a:t>
            </a:r>
            <a:r>
              <a:rPr lang="ru-RU" sz="1600" b="1" i="1" dirty="0" smtClean="0">
                <a:solidFill>
                  <a:srgbClr val="9900CC"/>
                </a:solidFill>
                <a:latin typeface="Times New Roman"/>
                <a:ea typeface="Times New Roman"/>
              </a:rPr>
              <a:t>ПРОЕКТА: Практический , тактико-ориентированный групповой </a:t>
            </a:r>
            <a:endParaRPr lang="ru-RU" sz="105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348740"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050" dirty="0">
              <a:latin typeface="Times New Roman"/>
              <a:ea typeface="Times New Roman"/>
            </a:endParaRPr>
          </a:p>
          <a:p>
            <a:pPr indent="22860" algn="just">
              <a:spcAft>
                <a:spcPts val="0"/>
              </a:spcAft>
            </a:pPr>
            <a:r>
              <a:rPr lang="ru-RU" sz="1600" b="1" i="1" dirty="0">
                <a:solidFill>
                  <a:srgbClr val="9900CC"/>
                </a:solidFill>
                <a:latin typeface="Times New Roman"/>
                <a:ea typeface="Times New Roman"/>
              </a:rPr>
              <a:t>УЧАСТНИКИ ПРОЕКТА:</a:t>
            </a: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009900"/>
                </a:solidFill>
                <a:latin typeface="Times New Roman"/>
                <a:ea typeface="Times New Roman"/>
              </a:rPr>
              <a:t>музыкальный руководитель ,воспитатели доу медицинский персонал ,дети , родители</a:t>
            </a:r>
            <a:endParaRPr lang="ru-RU" sz="1050" dirty="0">
              <a:solidFill>
                <a:srgbClr val="009900"/>
              </a:solidFill>
              <a:latin typeface="Times New Roman"/>
              <a:ea typeface="Times New Roman"/>
            </a:endParaRPr>
          </a:p>
          <a:p>
            <a:pPr marL="26974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solidFill>
                  <a:srgbClr val="9900CC"/>
                </a:solidFill>
                <a:latin typeface="Times New Roman"/>
                <a:ea typeface="Times New Roman"/>
              </a:rPr>
              <a:t>ТИП ПРОЕКТА:</a:t>
            </a:r>
            <a:r>
              <a:rPr lang="ru-RU" sz="1600" b="1" i="1" dirty="0"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долгосрочный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105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sz="105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solidFill>
                  <a:srgbClr val="9900CC"/>
                </a:solidFill>
                <a:latin typeface="Times New Roman"/>
                <a:ea typeface="Times New Roman"/>
              </a:rPr>
              <a:t>СРОК РЕАЛИЗАЦИИ:</a:t>
            </a:r>
            <a:r>
              <a:rPr lang="ru-RU" sz="1600" b="1" i="1" dirty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en-US" b="1" dirty="0">
                <a:solidFill>
                  <a:srgbClr val="CC00CC"/>
                </a:solidFill>
                <a:latin typeface="Times New Roman"/>
                <a:ea typeface="Times New Roman"/>
              </a:rPr>
              <a:t>I</a:t>
            </a:r>
            <a:r>
              <a:rPr lang="ru-RU" b="1" dirty="0">
                <a:solidFill>
                  <a:srgbClr val="CC00CC"/>
                </a:solidFill>
                <a:latin typeface="Times New Roman"/>
                <a:ea typeface="Times New Roman"/>
              </a:rPr>
              <a:t> этап   </a:t>
            </a:r>
            <a:r>
              <a:rPr lang="ru-RU" b="1" dirty="0" smtClean="0">
                <a:solidFill>
                  <a:srgbClr val="CC00CC"/>
                </a:solidFill>
                <a:latin typeface="Times New Roman"/>
                <a:ea typeface="Times New Roman"/>
              </a:rPr>
              <a:t>15.09.2017г</a:t>
            </a:r>
            <a:r>
              <a:rPr lang="ru-RU" b="1" dirty="0">
                <a:solidFill>
                  <a:srgbClr val="CC00CC"/>
                </a:solidFill>
                <a:latin typeface="Times New Roman"/>
                <a:ea typeface="Times New Roman"/>
              </a:rPr>
              <a:t>. – </a:t>
            </a:r>
            <a:r>
              <a:rPr lang="ru-RU" b="1" dirty="0" smtClean="0">
                <a:solidFill>
                  <a:srgbClr val="CC00CC"/>
                </a:solidFill>
                <a:latin typeface="Times New Roman"/>
                <a:ea typeface="Times New Roman"/>
              </a:rPr>
              <a:t>15.05.2018уч</a:t>
            </a:r>
            <a:r>
              <a:rPr lang="ru-RU" b="1" dirty="0">
                <a:solidFill>
                  <a:srgbClr val="CC00CC"/>
                </a:solidFill>
                <a:latin typeface="Times New Roman"/>
                <a:ea typeface="Times New Roman"/>
              </a:rPr>
              <a:t>. г</a:t>
            </a:r>
            <a:endParaRPr lang="ru-RU" b="1" dirty="0" smtClean="0">
              <a:solidFill>
                <a:srgbClr val="CC00CC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C00CC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CC00CC"/>
                </a:solidFill>
                <a:latin typeface="Times New Roman"/>
                <a:ea typeface="Times New Roman"/>
              </a:rPr>
              <a:t>                                    </a:t>
            </a:r>
            <a:r>
              <a:rPr lang="en-US" b="1" dirty="0" smtClean="0">
                <a:solidFill>
                  <a:srgbClr val="CC00CC"/>
                </a:solidFill>
                <a:latin typeface="Times New Roman"/>
                <a:ea typeface="Times New Roman"/>
              </a:rPr>
              <a:t>II</a:t>
            </a:r>
            <a:r>
              <a:rPr lang="ru-RU" b="1" dirty="0" smtClean="0">
                <a:solidFill>
                  <a:srgbClr val="CC00CC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C00CC"/>
                </a:solidFill>
                <a:latin typeface="Times New Roman"/>
                <a:ea typeface="Times New Roman"/>
              </a:rPr>
              <a:t>этап </a:t>
            </a:r>
            <a:r>
              <a:rPr lang="ru-RU" b="1" dirty="0" smtClean="0">
                <a:solidFill>
                  <a:srgbClr val="CC00CC"/>
                </a:solidFill>
                <a:latin typeface="Times New Roman"/>
                <a:ea typeface="Times New Roman"/>
              </a:rPr>
              <a:t>15.09.2018г</a:t>
            </a:r>
            <a:r>
              <a:rPr lang="ru-RU" b="1" dirty="0">
                <a:solidFill>
                  <a:srgbClr val="CC00CC"/>
                </a:solidFill>
                <a:latin typeface="Times New Roman"/>
                <a:ea typeface="Times New Roman"/>
              </a:rPr>
              <a:t>. – </a:t>
            </a:r>
            <a:r>
              <a:rPr lang="ru-RU" b="1" dirty="0" smtClean="0">
                <a:solidFill>
                  <a:srgbClr val="CC00CC"/>
                </a:solidFill>
                <a:latin typeface="Times New Roman"/>
                <a:ea typeface="Times New Roman"/>
              </a:rPr>
              <a:t>15.05.2019 </a:t>
            </a:r>
            <a:r>
              <a:rPr lang="ru-RU" b="1" dirty="0">
                <a:solidFill>
                  <a:srgbClr val="CC00CC"/>
                </a:solidFill>
                <a:latin typeface="Times New Roman"/>
                <a:ea typeface="Times New Roman"/>
              </a:rPr>
              <a:t>уч. г.</a:t>
            </a:r>
            <a:endParaRPr lang="ru-RU" sz="1050" dirty="0">
              <a:solidFill>
                <a:srgbClr val="CC00CC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05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>
                <a:solidFill>
                  <a:srgbClr val="0066FF"/>
                </a:solidFill>
                <a:latin typeface="Times New Roman"/>
                <a:ea typeface="Times New Roman"/>
              </a:rPr>
              <a:t>Проект </a:t>
            </a:r>
            <a:r>
              <a:rPr lang="ru-RU" sz="1600" b="1" dirty="0" smtClean="0">
                <a:solidFill>
                  <a:srgbClr val="0066FF"/>
                </a:solidFill>
                <a:latin typeface="Times New Roman"/>
                <a:ea typeface="Times New Roman"/>
              </a:rPr>
              <a:t>будет реализовываться если использовать  </a:t>
            </a:r>
            <a:r>
              <a:rPr lang="ru-RU" sz="1600" b="1" dirty="0">
                <a:solidFill>
                  <a:srgbClr val="0066FF"/>
                </a:solidFill>
                <a:latin typeface="Times New Roman"/>
                <a:ea typeface="Times New Roman"/>
              </a:rPr>
              <a:t>полную интеграцию </a:t>
            </a:r>
            <a:r>
              <a:rPr lang="ru-RU" sz="1600" b="1" dirty="0" smtClean="0">
                <a:solidFill>
                  <a:srgbClr val="0066FF"/>
                </a:solidFill>
                <a:latin typeface="Times New Roman"/>
                <a:ea typeface="Times New Roman"/>
              </a:rPr>
              <a:t>  музыкального и физкультурного  </a:t>
            </a:r>
            <a:r>
              <a:rPr lang="ru-RU" sz="1600" b="1" dirty="0">
                <a:solidFill>
                  <a:srgbClr val="0066FF"/>
                </a:solidFill>
                <a:latin typeface="Times New Roman"/>
                <a:ea typeface="Times New Roman"/>
              </a:rPr>
              <a:t>развития с использованием современных информационно-коммуникативных технологий и применением современных методик для обеспечения качества учебно-воспитательного процесса и достижения позитивного результата. </a:t>
            </a:r>
            <a:r>
              <a:rPr lang="ru-RU" sz="1600" b="1" dirty="0" smtClean="0">
                <a:solidFill>
                  <a:srgbClr val="0066FF"/>
                </a:solidFill>
                <a:latin typeface="Times New Roman"/>
                <a:ea typeface="Times New Roman"/>
              </a:rPr>
              <a:t>Использоваться </a:t>
            </a:r>
            <a:r>
              <a:rPr lang="ru-RU" sz="1600" b="1" dirty="0">
                <a:solidFill>
                  <a:srgbClr val="0066FF"/>
                </a:solidFill>
                <a:latin typeface="Times New Roman"/>
                <a:ea typeface="Times New Roman"/>
              </a:rPr>
              <a:t>комплексный подход </a:t>
            </a:r>
            <a:r>
              <a:rPr lang="ru-RU" sz="1600" b="1" dirty="0" smtClean="0">
                <a:solidFill>
                  <a:srgbClr val="0066FF"/>
                </a:solidFill>
                <a:latin typeface="Times New Roman"/>
                <a:ea typeface="Times New Roman"/>
              </a:rPr>
              <a:t>к творческой и </a:t>
            </a:r>
            <a:r>
              <a:rPr lang="ru-RU" sz="1600" b="1" dirty="0">
                <a:solidFill>
                  <a:srgbClr val="0066FF"/>
                </a:solidFill>
                <a:latin typeface="Times New Roman"/>
                <a:ea typeface="Times New Roman"/>
              </a:rPr>
              <a:t>оздоровительной работе вместе с другими направлениями воспитания в ДОУ, что </a:t>
            </a:r>
            <a:r>
              <a:rPr lang="ru-RU" sz="1600" b="1" dirty="0" smtClean="0">
                <a:solidFill>
                  <a:srgbClr val="0066FF"/>
                </a:solidFill>
                <a:latin typeface="Times New Roman"/>
                <a:ea typeface="Times New Roman"/>
              </a:rPr>
              <a:t>отвечает требованиям  ФГОС образовательной </a:t>
            </a:r>
            <a:r>
              <a:rPr lang="ru-RU" sz="1600" b="1" dirty="0">
                <a:solidFill>
                  <a:srgbClr val="0066FF"/>
                </a:solidFill>
                <a:latin typeface="Times New Roman"/>
                <a:ea typeface="Times New Roman"/>
              </a:rPr>
              <a:t>программе.</a:t>
            </a:r>
            <a:endParaRPr lang="ru-RU" sz="1600" dirty="0">
              <a:solidFill>
                <a:srgbClr val="0066FF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4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181637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rgbClr val="0000FF"/>
                </a:solidFill>
              </a:rPr>
              <a:t>ПРОБЛЕМА </a:t>
            </a:r>
            <a:r>
              <a:rPr lang="ru-RU" sz="3600" b="1" dirty="0">
                <a:solidFill>
                  <a:srgbClr val="0000FF"/>
                </a:solidFill>
              </a:rPr>
              <a:t>И </a:t>
            </a:r>
            <a:r>
              <a:rPr lang="ru-RU" sz="3600" b="1" dirty="0" smtClean="0">
                <a:solidFill>
                  <a:srgbClr val="0000FF"/>
                </a:solidFill>
              </a:rPr>
              <a:t>АКТУАЛЬНОСТЬ</a:t>
            </a:r>
            <a:r>
              <a:rPr lang="ru-RU" sz="4000" b="1" dirty="0">
                <a:solidFill>
                  <a:srgbClr val="0000FF"/>
                </a:solidFill>
              </a:rPr>
              <a:t/>
            </a:r>
            <a:br>
              <a:rPr lang="ru-RU" sz="4000" b="1" dirty="0">
                <a:solidFill>
                  <a:srgbClr val="0000FF"/>
                </a:solidFill>
              </a:rPr>
            </a:b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056784" cy="46371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900" b="1" dirty="0" smtClean="0">
                <a:solidFill>
                  <a:srgbClr val="CC00CC"/>
                </a:solidFill>
              </a:rPr>
              <a:t>Исследования показали ,что состояние здоровья населения, особенно детей ухудшается с каждым годом растёт количество детей  страдающих сердечнососудистым заболеваниями, ожирением, нарушением осанки, речи, зрения, координации движений, деятельности органов дыхания, снижается сопротивляемость организма различного рода заболеваниям. В то же время, не смотря на большую популярность физической культуры её пока нельзя назвать образом жизни каждого человека.</a:t>
            </a:r>
          </a:p>
          <a:p>
            <a:pPr marL="0" indent="0">
              <a:buNone/>
            </a:pPr>
            <a:r>
              <a:rPr lang="ru-RU" sz="4900" b="1" dirty="0" smtClean="0">
                <a:solidFill>
                  <a:srgbClr val="CC00CC"/>
                </a:solidFill>
              </a:rPr>
              <a:t>Актуальной становиться проблема поиска эффективных путей укрепления здоровья ребёнка. Актуальным становиться использование не традиционных эффективных разнообразных форм, средств и методов физического, эстетического и музыкального воспитания детей. Музыка и танец имеют большое оздоровительное значение и могут применятся в терапевтическом и психотерапевтическом лечении , а также для коррекции и профилактики различных заболеваний детей.</a:t>
            </a:r>
            <a:endParaRPr lang="ru-RU" sz="4900" b="1" dirty="0">
              <a:solidFill>
                <a:srgbClr val="0000FF"/>
              </a:solidFill>
            </a:endParaRPr>
          </a:p>
          <a:p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35532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pic>
        <p:nvPicPr>
          <p:cNvPr id="1026" name="Picture 2" descr="E:\театр лечебного танца\DSC_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857232"/>
            <a:ext cx="3357586" cy="2714644"/>
          </a:xfrm>
          <a:prstGeom prst="rect">
            <a:avLst/>
          </a:prstGeom>
          <a:noFill/>
        </p:spPr>
      </p:pic>
      <p:pic>
        <p:nvPicPr>
          <p:cNvPr id="2" name="Picture 3" descr="E:\Фото\DSC06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14752"/>
            <a:ext cx="3571900" cy="2589167"/>
          </a:xfrm>
          <a:prstGeom prst="rect">
            <a:avLst/>
          </a:prstGeom>
          <a:noFill/>
        </p:spPr>
      </p:pic>
      <p:pic>
        <p:nvPicPr>
          <p:cNvPr id="3" name="Picture 4" descr="E:\Фото\DSC06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857232"/>
            <a:ext cx="3571900" cy="2786082"/>
          </a:xfrm>
          <a:prstGeom prst="rect">
            <a:avLst/>
          </a:prstGeom>
          <a:noFill/>
        </p:spPr>
      </p:pic>
      <p:pic>
        <p:nvPicPr>
          <p:cNvPr id="1029" name="Picture 5" descr="E:\Фото\DSC06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714752"/>
            <a:ext cx="3357586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2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pic>
        <p:nvPicPr>
          <p:cNvPr id="2" name="Picture 2" descr="E:\Фото\DSC06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785794"/>
            <a:ext cx="3429024" cy="2928958"/>
          </a:xfrm>
          <a:prstGeom prst="rect">
            <a:avLst/>
          </a:prstGeom>
          <a:noFill/>
        </p:spPr>
      </p:pic>
      <p:pic>
        <p:nvPicPr>
          <p:cNvPr id="3" name="Picture 3" descr="E:\Фото\DSC06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3614787" cy="2928958"/>
          </a:xfrm>
          <a:prstGeom prst="rect">
            <a:avLst/>
          </a:prstGeom>
          <a:noFill/>
        </p:spPr>
      </p:pic>
      <p:pic>
        <p:nvPicPr>
          <p:cNvPr id="5" name="Picture 4" descr="E:\Фото\DSC06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857628"/>
            <a:ext cx="3714776" cy="2312122"/>
          </a:xfrm>
          <a:prstGeom prst="rect">
            <a:avLst/>
          </a:prstGeom>
          <a:noFill/>
        </p:spPr>
      </p:pic>
      <p:pic>
        <p:nvPicPr>
          <p:cNvPr id="2053" name="Picture 5" descr="E:\Фото\DSC06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520" y="3857629"/>
            <a:ext cx="3324728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7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5760640" cy="10001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29388"/>
            <a:ext cx="7000924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solidFill>
                  <a:srgbClr val="CC00CC"/>
                </a:solidFill>
              </a:rPr>
              <a:t>Основной целью проекта является</a:t>
            </a:r>
            <a:r>
              <a:rPr lang="en-US" sz="1800" b="1" dirty="0" smtClean="0">
                <a:solidFill>
                  <a:srgbClr val="CC00CC"/>
                </a:solidFill>
              </a:rPr>
              <a:t>: </a:t>
            </a:r>
            <a:r>
              <a:rPr lang="ru-RU" sz="1800" b="1" dirty="0" smtClean="0">
                <a:solidFill>
                  <a:srgbClr val="CC00CC"/>
                </a:solidFill>
              </a:rPr>
              <a:t>содействие всестороннему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C00CC"/>
                </a:solidFill>
              </a:rPr>
              <a:t>Развитию личности ребёнка средствами танца и театра.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400" b="1" dirty="0">
              <a:solidFill>
                <a:srgbClr val="0066FF"/>
              </a:solidFill>
            </a:endParaRPr>
          </a:p>
        </p:txBody>
      </p:sp>
      <p:pic>
        <p:nvPicPr>
          <p:cNvPr id="1026" name="Picture 2" descr="C:\Users\Татьяна\Desktop\1475577873_6252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00306"/>
            <a:ext cx="5715040" cy="3716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5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" y="-99391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14356"/>
            <a:ext cx="5328592" cy="6264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ЗАДАЧИ  ПРОЕКТА</a:t>
            </a:r>
            <a:r>
              <a:rPr lang="ru-RU" sz="3200" dirty="0" smtClean="0">
                <a:solidFill>
                  <a:srgbClr val="0000FF"/>
                </a:solidFill>
              </a:rPr>
              <a:t>: 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272808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C00CC"/>
                </a:solidFill>
              </a:rPr>
              <a:t>       - оптимизация роста и развития опорно-двигательного аппарата(формирование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C00CC"/>
                </a:solidFill>
              </a:rPr>
              <a:t>правильной осанки, профилактика плоскостопия).,</a:t>
            </a:r>
            <a:endParaRPr lang="ru-RU" b="1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-развитие и функциональное совершенствование  органов дыхания,                кровообращения , сердечнососудистой и нервной систем организма, а также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коррекции зрения.,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00"/>
                </a:solidFill>
              </a:rPr>
              <a:t>       - совершенствование  психомоторных способностей развития мышечной силы,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9900"/>
                </a:solidFill>
              </a:rPr>
              <a:t>подвижность в различных суставах, гибкость, выносливость, скоростных силовых и координационных способностей , а так же мелкой моторики .,</a:t>
            </a:r>
            <a:endParaRPr lang="ru-RU" b="1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-содействие развитию чувства ритма, музыкального слуха, памяти, внимания, умению согласовывать движение с музыкой.,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FF"/>
                </a:solidFill>
              </a:rPr>
              <a:t>       -развивать мышление, воображение познавательную активность, расширять кругозор .,</a:t>
            </a:r>
            <a:endParaRPr lang="ru-RU" b="1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C00CC"/>
                </a:solidFill>
              </a:rPr>
              <a:t>- Воспитывать умение эмоционального выражения раскрепощённости  и   творчества в движениях .,</a:t>
            </a:r>
            <a:endParaRPr lang="ru-RU" b="1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-развивать лидерство, инициативу, товарищество, трудолюбие.</a:t>
            </a:r>
            <a:endParaRPr lang="ru-RU" b="1" dirty="0">
              <a:solidFill>
                <a:srgbClr val="CC00CC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765</Words>
  <Application>Microsoft Office PowerPoint</Application>
  <PresentationFormat>Экран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ПРОБЛЕМА И АКТУАЛЬНОСТЬ </vt:lpstr>
      <vt:lpstr>Презентация PowerPoint</vt:lpstr>
      <vt:lpstr>Презентация PowerPoint</vt:lpstr>
      <vt:lpstr>ЦЕЛЬ ПРОЕКТА</vt:lpstr>
      <vt:lpstr>ЗАДАЧИ  ПРОЕКТА: </vt:lpstr>
      <vt:lpstr>ПРИНЦИПЫ  ПРОЕКТА:</vt:lpstr>
      <vt:lpstr>ФОРМЫ  ПРОЕКТА: </vt:lpstr>
      <vt:lpstr>ЗДОРОВЬЕСБЕРЕГАЮЩИЕ  ТЕХНОЛОГИИ:</vt:lpstr>
      <vt:lpstr>РЕЗУЛЬТАТИВНОСТЬ </vt:lpstr>
      <vt:lpstr>Презентация PowerPoint</vt:lpstr>
      <vt:lpstr>Литература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Кант_ДС_4</cp:lastModifiedBy>
  <cp:revision>78</cp:revision>
  <dcterms:modified xsi:type="dcterms:W3CDTF">2019-04-11T07:17:51Z</dcterms:modified>
</cp:coreProperties>
</file>